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5" r:id="rId12"/>
    <p:sldId id="266" r:id="rId13"/>
    <p:sldId id="267" r:id="rId14"/>
  </p:sldIdLst>
  <p:sldSz cx="14630400" cy="8229600"/>
  <p:notesSz cx="8229600" cy="146304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Epilogue" panose="020B0604020202020204" charset="0"/>
      <p:regular r:id="rId20"/>
    </p:embeddedFont>
    <p:embeddedFont>
      <p:font typeface="Fraunces Medium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9137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28111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Integrated Assignment on Synthetic Stock Data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9460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Name               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: Nitesh
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Roll Number   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: A044161824008
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Course            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: Masters’ in Data Science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83846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46196"/>
            <a:ext cx="5456396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Descriptive Statistics Computed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8251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Mean Return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– The average log return, gives a sense of overall direction (positive or negative).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26731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Standard Deviation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– Measures volatility or how much returns deviate from the mean.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70951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Skewness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– Indicates asymmetry in the return distribution: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1517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Positive skew = long right tail (more big gains).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5939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Negative skew = long left tail (more big losses).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0361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4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Kurtosis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– Measures "tailedness":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47830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High kurtosis = fat tails (more extreme returns).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9205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Low kurtosis = thin tails.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184995" y="2288977"/>
            <a:ext cx="56516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i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1. Time Series</a:t>
            </a:r>
            <a:r>
              <a:rPr lang="en-US" sz="22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Preparation Focuses on the 'Close' price over time.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8184995" y="3252787"/>
            <a:ext cx="56516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data is sorted chronologically and indexed by date, making it ready for time series modeling.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8184995" y="4233743"/>
            <a:ext cx="56516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i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2. ARIMA Modeling ARIMA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(AutoRegressive Integrated Moving Average) is used to model the closing price.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8184995" y="5214699"/>
            <a:ext cx="56516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model captures patterns like trends and seasonality in the data.</a:t>
            </a:r>
            <a:endParaRPr lang="en-US" sz="175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155CB0B-CDD5-C163-CF6F-797A011D0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0" y="2288977"/>
            <a:ext cx="7906214" cy="3966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0162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Decision Tree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550563"/>
            <a:ext cx="7556421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Decision Tree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is a tree-like model that makes decisions by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splitting data into branches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based on feature values. Each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node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in the tree asks a question (e.g., “Is Volume &gt; 1,000,000?”), and based on the answer, the data moves down the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left or right branch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until it reaches a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leaf node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which gives the final prediction (e.g., "Trend = Up").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1990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Example :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793790" y="2772013"/>
            <a:ext cx="75564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Imagine a decision tree trying to predict whether you should carry an umbrella: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3962757"/>
            <a:ext cx="7556421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000000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🌧️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Is the forecast rainy?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42019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Yes →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Carry umbrella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86239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 →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Is it cloudy?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30459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Yes →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Maybe carry umbrella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74679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1028700" lvl="2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No →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Don’t carry umbrella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988004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This presentation offers a robust exploration of data analysis methodologies, from foundational techniques like Simple Random Sampling to advanced predictive tools like ARIMA models, including Hypothesis testing, Logistic Regression and Return Distribution Plotting.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51459"/>
            <a:ext cx="10213777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Topics and techniques used</a:t>
            </a:r>
            <a:endParaRPr lang="en-US" sz="6150" dirty="0"/>
          </a:p>
        </p:txBody>
      </p:sp>
      <p:sp>
        <p:nvSpPr>
          <p:cNvPr id="3" name="Text 1"/>
          <p:cNvSpPr/>
          <p:nvPr/>
        </p:nvSpPr>
        <p:spPr>
          <a:xfrm>
            <a:off x="793790" y="369665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Sampling techniques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449044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Inferential Statistics</a:t>
            </a:r>
            <a:endParaRPr lang="en-US" sz="3550" dirty="0"/>
          </a:p>
        </p:txBody>
      </p:sp>
      <p:sp>
        <p:nvSpPr>
          <p:cNvPr id="5" name="Text 3"/>
          <p:cNvSpPr/>
          <p:nvPr/>
        </p:nvSpPr>
        <p:spPr>
          <a:xfrm>
            <a:off x="793790" y="528423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Logistic regression</a:t>
            </a:r>
            <a:endParaRPr lang="en-US" sz="3550" dirty="0"/>
          </a:p>
        </p:txBody>
      </p:sp>
      <p:sp>
        <p:nvSpPr>
          <p:cNvPr id="6" name="Text 4"/>
          <p:cNvSpPr/>
          <p:nvPr/>
        </p:nvSpPr>
        <p:spPr>
          <a:xfrm>
            <a:off x="7599521" y="3696653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Log return plot</a:t>
            </a:r>
            <a:endParaRPr lang="en-US" sz="3550" dirty="0"/>
          </a:p>
        </p:txBody>
      </p:sp>
      <p:sp>
        <p:nvSpPr>
          <p:cNvPr id="7" name="Text 5"/>
          <p:cNvSpPr/>
          <p:nvPr/>
        </p:nvSpPr>
        <p:spPr>
          <a:xfrm>
            <a:off x="7599521" y="449044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Time Series</a:t>
            </a:r>
            <a:endParaRPr lang="en-US" sz="3550" dirty="0"/>
          </a:p>
        </p:txBody>
      </p:sp>
      <p:sp>
        <p:nvSpPr>
          <p:cNvPr id="8" name="Text 6"/>
          <p:cNvSpPr/>
          <p:nvPr/>
        </p:nvSpPr>
        <p:spPr>
          <a:xfrm>
            <a:off x="7599521" y="5284232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Machine Learning</a:t>
            </a:r>
            <a:endParaRPr lang="en-US" sz="3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1678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SIMPLE RANDOM SAMPLING WITHOUT REPLACEMENT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43078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It's a way of selecting a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random sample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from a group (population) where: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41173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Every individual has an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equal chance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of being chosen.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385393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Once selected,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that individual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cannot be picked again.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455699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Real-life examples: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6280190" y="532245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Drawing lottery tickets.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280190" y="57646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Selecting survey participants from a list.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280190" y="620684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Picking random employees for a bonus review.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6280190" y="682490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369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Hypothesis Testing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685931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Hypothesis testing helps determine if there is enough evidence to reject a null hypothesis based on sample data. It's a critical part of inferential statistics, used to validate claims or assumptions.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14800"/>
            <a:ext cx="349984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1. One-Sample t-Test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93790" y="4880253"/>
            <a:ext cx="75564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H₀: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Mean of </a:t>
            </a:r>
            <a:r>
              <a:rPr lang="en-US" sz="17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Close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= 100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34531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H₁: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Mean ≠ 100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78750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Statistic: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t-test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622970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Distribution: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Student’s t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21606"/>
            <a:ext cx="546104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2. Proportion z-Test (Gain Days)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300526"/>
            <a:ext cx="13042821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H₀: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Proportion of </a:t>
            </a:r>
            <a:r>
              <a:rPr lang="en-US" sz="1750" dirty="0">
                <a:solidFill>
                  <a:srgbClr val="EBECEF"/>
                </a:solidFill>
                <a:highlight>
                  <a:srgbClr val="181E3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Close &gt; Open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= 0.5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76558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H₁: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Proportion ≠ 0.5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2077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Statistic: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z-test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6499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Distribution: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Normal (z)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353044"/>
            <a:ext cx="545151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3. F-Test (Variance Comparison)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93790" y="511849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H₀: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Variance (Early) = Variance (Late)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5606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H₁: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Variances ≠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0028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Statistic: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F-test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644509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Distribution: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F-distribution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39333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95711" y="1182053"/>
            <a:ext cx="4698325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What is a Correlation Matrix?</a:t>
            </a:r>
            <a:endParaRPr lang="en-US" sz="2600" dirty="0"/>
          </a:p>
        </p:txBody>
      </p:sp>
      <p:sp>
        <p:nvSpPr>
          <p:cNvPr id="4" name="Text 1"/>
          <p:cNvSpPr/>
          <p:nvPr/>
        </p:nvSpPr>
        <p:spPr>
          <a:xfrm>
            <a:off x="7595711" y="1825228"/>
            <a:ext cx="6259354" cy="1431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correlation matrix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is a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table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showing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correlation coefficients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between many variables (features).
Each cell in the table shows how strongly two variables are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linearly related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595711" y="3480554"/>
            <a:ext cx="3355777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How Does It Work?</a:t>
            </a:r>
            <a:endParaRPr lang="en-US" sz="2600" dirty="0"/>
          </a:p>
        </p:txBody>
      </p:sp>
      <p:sp>
        <p:nvSpPr>
          <p:cNvPr id="6" name="Text 3"/>
          <p:cNvSpPr/>
          <p:nvPr/>
        </p:nvSpPr>
        <p:spPr>
          <a:xfrm>
            <a:off x="7595711" y="4123730"/>
            <a:ext cx="6259354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matrix is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symmetric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(top right and bottom left are mirrors).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595711" y="4917757"/>
            <a:ext cx="6259354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Values range from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-1 to +1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: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595711" y="5353883"/>
            <a:ext cx="6259354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+1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= perfect positive correlation (they increase together)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95711" y="6147911"/>
            <a:ext cx="6259354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-1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= perfect negative correlation (one increases, the other decreases)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5711" y="6941939"/>
            <a:ext cx="6259354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685800" lvl="1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0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= no linear correlation</a:t>
            </a:r>
            <a:endParaRPr lang="en-US" sz="175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614DC1C-0155-2BB2-E561-C04D2F1BEA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874" y="352425"/>
            <a:ext cx="7025267" cy="752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29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5102423"/>
            <a:ext cx="5751195" cy="440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🧠</a:t>
            </a: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</a:t>
            </a:r>
            <a:r>
              <a:rPr lang="en-US" sz="26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What Logistic Regression Does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793790" y="57697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Logistic regression is a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supervised machine learning algorithm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used for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classification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tasks.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21196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Here, it’s handling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multiclass classification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, meaning it predicts one of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multiple possible categories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(not just binary).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70170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model learns the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relationship between input features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(like prices, volume, sentiment) and the </a:t>
            </a: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target trend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3015615"/>
            <a:ext cx="3402330" cy="4405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      		📈</a:t>
            </a:r>
            <a:r>
              <a:rPr lang="en-US" sz="26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</a:t>
            </a:r>
            <a:r>
              <a:rPr lang="en-US" sz="26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Log Returns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6280190" y="368296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171700" lvl="4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Logarithmic returns</a:t>
            </a: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 are calculated as the log difference between today's and yesterday's close price.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8806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171700" lvl="4" indent="-342900">
              <a:lnSpc>
                <a:spcPts val="2850"/>
              </a:lnSpc>
              <a:buSzPct val="100000"/>
              <a:buChar char="•"/>
            </a:pPr>
            <a:endParaRPr lang="en-US" sz="1750" dirty="0">
              <a:solidFill>
                <a:srgbClr val="EBECEF"/>
              </a:solidFill>
              <a:latin typeface="Epilogue" pitchFamily="34" charset="0"/>
              <a:ea typeface="Epilogue" pitchFamily="34" charset="-122"/>
              <a:cs typeface="Epilogue" pitchFamily="34" charset="-120"/>
            </a:endParaRPr>
          </a:p>
          <a:p>
            <a:pPr marL="2171700" lvl="4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These are preferred in finance because they are time-additive and often more normally distributed.</a:t>
            </a:r>
            <a:endParaRPr lang="en-US" sz="175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55C5724-EDFB-B4AB-7DF7-C6C718EE6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35" y="1781175"/>
            <a:ext cx="7694342" cy="411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737</Words>
  <Application>Microsoft Office PowerPoint</Application>
  <PresentationFormat>Custom</PresentationFormat>
  <Paragraphs>87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Epilogue</vt:lpstr>
      <vt:lpstr>Arial</vt:lpstr>
      <vt:lpstr>Consolas</vt:lpstr>
      <vt:lpstr>Fraunces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Nitesh Duhan</cp:lastModifiedBy>
  <cp:revision>4</cp:revision>
  <dcterms:created xsi:type="dcterms:W3CDTF">2025-04-08T20:54:08Z</dcterms:created>
  <dcterms:modified xsi:type="dcterms:W3CDTF">2025-04-09T04:52:07Z</dcterms:modified>
</cp:coreProperties>
</file>